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78" r:id="rId2"/>
    <p:sldId id="284" r:id="rId3"/>
    <p:sldId id="281" r:id="rId4"/>
    <p:sldId id="262" r:id="rId5"/>
    <p:sldId id="272" r:id="rId6"/>
    <p:sldId id="273" r:id="rId7"/>
    <p:sldId id="274" r:id="rId8"/>
    <p:sldId id="276" r:id="rId9"/>
    <p:sldId id="277" r:id="rId10"/>
    <p:sldId id="264" r:id="rId11"/>
    <p:sldId id="282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7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C0034-1FED-4CC5-A55C-90A6F4D005FD}" type="datetimeFigureOut">
              <a:rPr lang="fr-FR" smtClean="0"/>
              <a:pPr/>
              <a:t>10/01/2020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1D8DD-50BA-4CDF-9075-9903CB6BD39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48193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C713-E346-4B49-B590-64837D4A22D7}" type="datetimeFigureOut">
              <a:rPr lang="fr-FR" smtClean="0"/>
              <a:pPr/>
              <a:t>10/01/2020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322E-6E8B-4767-B4B1-1213D3FACC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C713-E346-4B49-B590-64837D4A22D7}" type="datetimeFigureOut">
              <a:rPr lang="fr-FR" smtClean="0"/>
              <a:pPr/>
              <a:t>10/01/2020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322E-6E8B-4767-B4B1-1213D3FACC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C713-E346-4B49-B590-64837D4A22D7}" type="datetimeFigureOut">
              <a:rPr lang="fr-FR" smtClean="0"/>
              <a:pPr/>
              <a:t>10/01/2020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322E-6E8B-4767-B4B1-1213D3FACC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C713-E346-4B49-B590-64837D4A22D7}" type="datetimeFigureOut">
              <a:rPr lang="fr-FR" smtClean="0"/>
              <a:pPr/>
              <a:t>10/01/2020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322E-6E8B-4767-B4B1-1213D3FACC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C713-E346-4B49-B590-64837D4A22D7}" type="datetimeFigureOut">
              <a:rPr lang="fr-FR" smtClean="0"/>
              <a:pPr/>
              <a:t>10/01/2020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322E-6E8B-4767-B4B1-1213D3FACC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C713-E346-4B49-B590-64837D4A22D7}" type="datetimeFigureOut">
              <a:rPr lang="fr-FR" smtClean="0"/>
              <a:pPr/>
              <a:t>10/01/2020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322E-6E8B-4767-B4B1-1213D3FACC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C713-E346-4B49-B590-64837D4A22D7}" type="datetimeFigureOut">
              <a:rPr lang="fr-FR" smtClean="0"/>
              <a:pPr/>
              <a:t>10/01/2020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322E-6E8B-4767-B4B1-1213D3FACC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C713-E346-4B49-B590-64837D4A22D7}" type="datetimeFigureOut">
              <a:rPr lang="fr-FR" smtClean="0"/>
              <a:pPr/>
              <a:t>10/01/2020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322E-6E8B-4767-B4B1-1213D3FACC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C713-E346-4B49-B590-64837D4A22D7}" type="datetimeFigureOut">
              <a:rPr lang="fr-FR" smtClean="0"/>
              <a:pPr/>
              <a:t>10/01/2020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322E-6E8B-4767-B4B1-1213D3FACC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C713-E346-4B49-B590-64837D4A22D7}" type="datetimeFigureOut">
              <a:rPr lang="fr-FR" smtClean="0"/>
              <a:pPr/>
              <a:t>10/01/2020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322E-6E8B-4767-B4B1-1213D3FACC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C713-E346-4B49-B590-64837D4A22D7}" type="datetimeFigureOut">
              <a:rPr lang="fr-FR" smtClean="0"/>
              <a:pPr/>
              <a:t>10/01/2020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322E-6E8B-4767-B4B1-1213D3FACC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C713-E346-4B49-B590-64837D4A22D7}" type="datetimeFigureOut">
              <a:rPr lang="fr-FR" smtClean="0"/>
              <a:pPr/>
              <a:t>10/01/2020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B322E-6E8B-4767-B4B1-1213D3FACC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00013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2000" dirty="0" smtClean="0"/>
              <a:t>RENCONTRE FRANCO ALLEMANDE EN ALSACE</a:t>
            </a:r>
            <a:endParaRPr lang="fr-FR" sz="2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714464"/>
            <a:ext cx="7700994" cy="49548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fr-FR" sz="1400" dirty="0" smtClean="0"/>
              <a:t> </a:t>
            </a:r>
          </a:p>
          <a:p>
            <a:pPr algn="l"/>
            <a:r>
              <a:rPr lang="fr-FR" sz="1600" b="1" dirty="0" smtClean="0"/>
              <a:t>PARTENAIRES : France – Lycée Les Côtes de </a:t>
            </a:r>
            <a:r>
              <a:rPr lang="fr-FR" sz="1600" b="1" dirty="0" err="1" smtClean="0"/>
              <a:t>Villebon</a:t>
            </a:r>
            <a:r>
              <a:rPr lang="fr-FR" sz="1600" b="1" dirty="0" smtClean="0"/>
              <a:t> – Meudon la Forêt</a:t>
            </a:r>
          </a:p>
          <a:p>
            <a:pPr algn="l"/>
            <a:r>
              <a:rPr lang="fr-FR" sz="1600" b="1" dirty="0"/>
              <a:t>	</a:t>
            </a:r>
            <a:r>
              <a:rPr lang="fr-FR" sz="1600" b="1" dirty="0" smtClean="0"/>
              <a:t>        Allemagne – Georg-</a:t>
            </a:r>
            <a:r>
              <a:rPr lang="fr-FR" sz="1600" b="1" dirty="0" err="1" smtClean="0"/>
              <a:t>von</a:t>
            </a:r>
            <a:r>
              <a:rPr lang="fr-FR" sz="1600" b="1" dirty="0" smtClean="0"/>
              <a:t>-</a:t>
            </a:r>
            <a:r>
              <a:rPr lang="fr-FR" sz="1600" b="1" dirty="0" err="1" smtClean="0"/>
              <a:t>Langen</a:t>
            </a:r>
            <a:r>
              <a:rPr lang="fr-FR" sz="1600" b="1" dirty="0" smtClean="0"/>
              <a:t>-</a:t>
            </a:r>
            <a:r>
              <a:rPr lang="fr-FR" sz="1600" b="1" dirty="0" err="1" smtClean="0"/>
              <a:t>Schule</a:t>
            </a:r>
            <a:r>
              <a:rPr lang="fr-FR" sz="1600" b="1" dirty="0" smtClean="0"/>
              <a:t/>
            </a:r>
            <a:br>
              <a:rPr lang="fr-FR" sz="1600" b="1" dirty="0" smtClean="0"/>
            </a:br>
            <a:r>
              <a:rPr lang="fr-FR" sz="1600" b="1" dirty="0" smtClean="0"/>
              <a:t>		            </a:t>
            </a:r>
            <a:r>
              <a:rPr lang="fr-FR" sz="1600" b="1" dirty="0" err="1" smtClean="0"/>
              <a:t>Berufsbildende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Schulen</a:t>
            </a:r>
            <a:r>
              <a:rPr lang="fr-FR" sz="1600" b="1" dirty="0" smtClean="0"/>
              <a:t> - Holzminden</a:t>
            </a:r>
          </a:p>
          <a:p>
            <a:pPr algn="l"/>
            <a:r>
              <a:rPr lang="fr-FR" sz="1600" b="1" dirty="0"/>
              <a:t>	</a:t>
            </a:r>
            <a:endParaRPr lang="fr-FR" sz="2000" b="1" dirty="0" smtClean="0"/>
          </a:p>
          <a:p>
            <a:pPr algn="l"/>
            <a:r>
              <a:rPr lang="fr-FR" sz="1600" b="1" dirty="0" smtClean="0"/>
              <a:t>ELEVES: - 15 Allemands</a:t>
            </a:r>
          </a:p>
          <a:p>
            <a:pPr algn="l"/>
            <a:r>
              <a:rPr lang="fr-FR" sz="1600" b="1" dirty="0" smtClean="0"/>
              <a:t>               - 27 Français. Section européenne indus</a:t>
            </a:r>
          </a:p>
          <a:p>
            <a:pPr algn="l"/>
            <a:endParaRPr lang="fr-FR" sz="1600" b="1" dirty="0"/>
          </a:p>
          <a:p>
            <a:pPr algn="l"/>
            <a:r>
              <a:rPr lang="fr-FR" sz="1600" b="1" dirty="0" smtClean="0"/>
              <a:t>DATE: du 24 au 28 février 2020 – 5 jours – 4 nuits</a:t>
            </a:r>
          </a:p>
          <a:p>
            <a:pPr algn="l"/>
            <a:endParaRPr lang="fr-FR" sz="2000" b="1" dirty="0"/>
          </a:p>
          <a:p>
            <a:pPr algn="l"/>
            <a:endParaRPr lang="fr-FR" sz="2000" b="1" dirty="0" smtClean="0"/>
          </a:p>
          <a:p>
            <a:pPr algn="l"/>
            <a:endParaRPr lang="fr-FR" sz="2000" b="1" dirty="0"/>
          </a:p>
          <a:p>
            <a:pPr algn="l"/>
            <a:endParaRPr lang="fr-FR" sz="2000" b="1" dirty="0" smtClean="0"/>
          </a:p>
          <a:p>
            <a:pPr algn="l"/>
            <a:endParaRPr lang="fr-FR" sz="2000" b="1" dirty="0"/>
          </a:p>
          <a:p>
            <a:pPr algn="l"/>
            <a:endParaRPr lang="fr-FR" sz="2000" b="1" dirty="0" smtClean="0"/>
          </a:p>
          <a:p>
            <a:pPr algn="l"/>
            <a:endParaRPr lang="fr-FR" sz="14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98" y="4509120"/>
            <a:ext cx="3960439" cy="165149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449" y="4797152"/>
            <a:ext cx="3149035" cy="1793754"/>
          </a:xfrm>
          <a:prstGeom prst="rect">
            <a:avLst/>
          </a:prstGeom>
        </p:spPr>
      </p:pic>
      <p:pic>
        <p:nvPicPr>
          <p:cNvPr id="8" name="Image 7" descr="evRWJO92_400x4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1714488"/>
            <a:ext cx="1428750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A EMPORTER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1" dirty="0" smtClean="0"/>
              <a:t>DOCUMENTS OFFICIELS: Carte d’identité ou passeport</a:t>
            </a:r>
          </a:p>
          <a:p>
            <a:r>
              <a:rPr lang="fr-FR" dirty="0" smtClean="0"/>
              <a:t>Un sac genre sac à dos avec pique-nique pour le déjeuner.</a:t>
            </a:r>
          </a:p>
          <a:p>
            <a:r>
              <a:rPr lang="fr-FR" dirty="0" smtClean="0"/>
              <a:t>Une valise ou un grand sac</a:t>
            </a:r>
          </a:p>
          <a:p>
            <a:r>
              <a:rPr lang="fr-FR" dirty="0" smtClean="0"/>
              <a:t>De quoi écrire… (bloc et stylos)</a:t>
            </a:r>
          </a:p>
          <a:p>
            <a:r>
              <a:rPr lang="fr-FR" dirty="0" smtClean="0"/>
              <a:t>Vêtements chauds et chaussures de marche étanches</a:t>
            </a:r>
          </a:p>
          <a:p>
            <a:r>
              <a:rPr lang="fr-FR" dirty="0" smtClean="0"/>
              <a:t>Des affaires de toilette y compris une serviette.</a:t>
            </a:r>
          </a:p>
          <a:p>
            <a:r>
              <a:rPr lang="fr-FR" dirty="0" smtClean="0"/>
              <a:t>Argent de poche (à discrétion des parents).</a:t>
            </a:r>
          </a:p>
          <a:p>
            <a:r>
              <a:rPr lang="fr-FR" dirty="0" smtClean="0"/>
              <a:t>Aucun objet de valeur.</a:t>
            </a:r>
          </a:p>
          <a:p>
            <a:r>
              <a:rPr lang="fr-FR" dirty="0" smtClean="0"/>
              <a:t>Ne pas oublier votre spécialité pour le goûter international du premier jour!</a:t>
            </a:r>
          </a:p>
          <a:p>
            <a:pPr algn="ctr"/>
            <a:endParaRPr lang="fr-FR" dirty="0"/>
          </a:p>
        </p:txBody>
      </p:sp>
      <p:pic>
        <p:nvPicPr>
          <p:cNvPr id="4098" name="Picture 2" descr="C:\Users\HP\AppData\Local\Microsoft\Windows\INetCache\IE\E4V51WLR\les-vetements-en-francai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214291"/>
            <a:ext cx="1928826" cy="13573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1870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solidFill>
                  <a:srgbClr val="C00000"/>
                </a:solidFill>
              </a:rPr>
              <a:t>ASSURANCE ET FICHE SANITAIRE</a:t>
            </a:r>
            <a:endParaRPr lang="fr-FR" u="sng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fr-FR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fr-FR" b="1" dirty="0" smtClean="0"/>
              <a:t>Les garanties scolaires obligatoires:</a:t>
            </a:r>
          </a:p>
          <a:p>
            <a:pPr algn="ctr">
              <a:buNone/>
            </a:pPr>
            <a:r>
              <a:rPr lang="fr-FR" dirty="0" smtClean="0">
                <a:solidFill>
                  <a:srgbClr val="C00000"/>
                </a:solidFill>
              </a:rPr>
              <a:t>    </a:t>
            </a:r>
            <a:r>
              <a:rPr lang="fr-FR" b="1" dirty="0" smtClean="0">
                <a:solidFill>
                  <a:srgbClr val="C00000"/>
                </a:solidFill>
              </a:rPr>
              <a:t>Responsabilité Civile </a:t>
            </a:r>
            <a:r>
              <a:rPr lang="fr-FR" b="1" u="sng" dirty="0" smtClean="0">
                <a:solidFill>
                  <a:srgbClr val="C00000"/>
                </a:solidFill>
              </a:rPr>
              <a:t>et</a:t>
            </a:r>
            <a:r>
              <a:rPr lang="fr-FR" b="1" dirty="0" smtClean="0">
                <a:solidFill>
                  <a:srgbClr val="C00000"/>
                </a:solidFill>
              </a:rPr>
              <a:t> garantie individuelle accident</a:t>
            </a:r>
            <a:r>
              <a:rPr lang="fr-FR" dirty="0" smtClean="0">
                <a:solidFill>
                  <a:srgbClr val="C00000"/>
                </a:solidFill>
              </a:rPr>
              <a:t> </a:t>
            </a:r>
          </a:p>
          <a:p>
            <a:pPr algn="ctr">
              <a:buNone/>
            </a:pPr>
            <a:r>
              <a:rPr lang="fr-FR" sz="2800" dirty="0" smtClean="0"/>
              <a:t>contrat d’assurance scolaire ou contrats que vous possédez peut-être déjà (assurance habitation et GAV -garantie accidents de la vie- notamment)</a:t>
            </a:r>
          </a:p>
          <a:p>
            <a:pPr algn="ctr">
              <a:buNone/>
            </a:pPr>
            <a:endParaRPr lang="fr-FR" sz="2800" dirty="0" smtClean="0"/>
          </a:p>
          <a:p>
            <a:pPr algn="ctr">
              <a:buNone/>
            </a:pPr>
            <a:r>
              <a:rPr lang="fr-FR" sz="2800" b="1" dirty="0" smtClean="0">
                <a:solidFill>
                  <a:srgbClr val="C00000"/>
                </a:solidFill>
              </a:rPr>
              <a:t>L’attestation d’assurance et la fiche sanitaire remplie sont à fournir impérativement </a:t>
            </a:r>
            <a:r>
              <a:rPr lang="fr-FR" sz="2800" b="1" u="sng" dirty="0" smtClean="0">
                <a:solidFill>
                  <a:srgbClr val="C00000"/>
                </a:solidFill>
              </a:rPr>
              <a:t>avant</a:t>
            </a:r>
            <a:r>
              <a:rPr lang="fr-FR" sz="2800" b="1" dirty="0" smtClean="0">
                <a:solidFill>
                  <a:srgbClr val="C00000"/>
                </a:solidFill>
              </a:rPr>
              <a:t> le départ</a:t>
            </a:r>
          </a:p>
          <a:p>
            <a:pPr algn="ctr">
              <a:buNone/>
            </a:pPr>
            <a:endParaRPr lang="fr-FR" sz="2800" b="1" dirty="0" smtClean="0">
              <a:solidFill>
                <a:srgbClr val="C00000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OBJECTIFS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sz="2000" b="1" dirty="0" smtClean="0"/>
              <a:t>Culturel et européen: </a:t>
            </a:r>
          </a:p>
          <a:p>
            <a:pPr>
              <a:buNone/>
            </a:pPr>
            <a:r>
              <a:rPr lang="fr-FR" sz="2000" dirty="0" smtClean="0"/>
              <a:t>	- Découverte d’autres cultures et systèmes éducatifs au contact de jeunes inscrits dans des filières professionnelles semblables (électronique, électrotechnique).</a:t>
            </a:r>
          </a:p>
          <a:p>
            <a:pPr>
              <a:buNone/>
            </a:pPr>
            <a:r>
              <a:rPr lang="fr-FR" sz="2000" dirty="0"/>
              <a:t>	</a:t>
            </a:r>
            <a:r>
              <a:rPr lang="fr-FR" sz="2000" dirty="0" smtClean="0"/>
              <a:t>- Rencontre de jeunes allemands et confrontation de points de vue et des différences culturelles…</a:t>
            </a:r>
          </a:p>
          <a:p>
            <a:pPr>
              <a:buNone/>
            </a:pPr>
            <a:r>
              <a:rPr lang="fr-FR" sz="2000" dirty="0"/>
              <a:t> </a:t>
            </a:r>
            <a:r>
              <a:rPr lang="fr-FR" sz="2000" dirty="0" smtClean="0"/>
              <a:t>      - Visite du parlement européen à Strasbourg</a:t>
            </a:r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r>
              <a:rPr lang="fr-FR" sz="2000" b="1" dirty="0" smtClean="0"/>
              <a:t>Linguistique:</a:t>
            </a:r>
            <a:r>
              <a:rPr lang="fr-FR" sz="2000" dirty="0" smtClean="0"/>
              <a:t>   </a:t>
            </a:r>
          </a:p>
          <a:p>
            <a:pPr>
              <a:buNone/>
            </a:pPr>
            <a:r>
              <a:rPr lang="fr-FR" sz="2000" dirty="0" smtClean="0"/>
              <a:t>	 - Langue commune: Anglais</a:t>
            </a:r>
          </a:p>
          <a:p>
            <a:pPr>
              <a:buNone/>
            </a:pPr>
            <a:r>
              <a:rPr lang="fr-FR" sz="2000" dirty="0"/>
              <a:t>	</a:t>
            </a:r>
            <a:r>
              <a:rPr lang="fr-FR" sz="2000" dirty="0" smtClean="0"/>
              <a:t> - Initiation découverte de l’Allemand</a:t>
            </a:r>
          </a:p>
          <a:p>
            <a:pPr marL="0" indent="0">
              <a:buNone/>
            </a:pPr>
            <a:endParaRPr lang="fr-FR" sz="1800" dirty="0"/>
          </a:p>
          <a:p>
            <a:endParaRPr lang="fr-FR" sz="1800" dirty="0" smtClean="0"/>
          </a:p>
          <a:p>
            <a:r>
              <a:rPr lang="fr-FR" sz="2000" b="1" dirty="0" smtClean="0"/>
              <a:t>Historique: </a:t>
            </a:r>
          </a:p>
          <a:p>
            <a:pPr>
              <a:buNone/>
            </a:pPr>
            <a:r>
              <a:rPr lang="fr-FR" sz="2000" dirty="0" smtClean="0"/>
              <a:t>	De par sa position géographique à proximité de la ligne Maginot et du camp de concentration de Struthof, le centre Albert Schweitzer est particulièrement adapté à l’initiation au travail de mémoire et à une réflexion partagée.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1451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</a:rPr>
              <a:t>Lieu: </a:t>
            </a:r>
            <a:r>
              <a:rPr lang="fr-FR" dirty="0" smtClean="0">
                <a:solidFill>
                  <a:schemeClr val="bg1"/>
                </a:solidFill>
              </a:rPr>
              <a:t>Centre </a:t>
            </a:r>
            <a:r>
              <a:rPr lang="fr-FR" dirty="0">
                <a:solidFill>
                  <a:schemeClr val="bg1"/>
                </a:solidFill>
              </a:rPr>
              <a:t>international de rencontre Albert Schweitzer </a:t>
            </a:r>
            <a:r>
              <a:rPr lang="fr-FR" dirty="0" smtClean="0">
                <a:solidFill>
                  <a:schemeClr val="bg1"/>
                </a:solidFill>
              </a:rPr>
              <a:t/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de Niederbronn-les-Bains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7" name="Espace réservé du contenu 6"/>
          <p:cNvPicPr>
            <a:picLocks noGrp="1"/>
          </p:cNvPicPr>
          <p:nvPr>
            <p:ph idx="1"/>
          </p:nvPr>
        </p:nvPicPr>
        <p:blipFill>
          <a:blip r:embed="rId2" cstate="print"/>
          <a:srcRect l="7204" t="7081" r="16071" b="13935"/>
          <a:stretch>
            <a:fillRect/>
          </a:stretch>
        </p:blipFill>
        <p:spPr bwMode="auto">
          <a:xfrm>
            <a:off x="857224" y="2500306"/>
            <a:ext cx="4605212" cy="398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2214554"/>
            <a:ext cx="3140145" cy="23551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1327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VOYAGE MEUDON - NIEDERBRONN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b="1" u="sng" dirty="0" smtClean="0">
                <a:solidFill>
                  <a:schemeClr val="accent2"/>
                </a:solidFill>
              </a:rPr>
              <a:t>RDV devant le lycée à 7h30</a:t>
            </a:r>
          </a:p>
          <a:p>
            <a:pPr marL="0" indent="0" algn="ctr">
              <a:buNone/>
            </a:pPr>
            <a:r>
              <a:rPr lang="fr-FR" dirty="0" smtClean="0"/>
              <a:t>environ 6h de car</a:t>
            </a:r>
          </a:p>
          <a:p>
            <a:pPr marL="0" indent="0" algn="ctr">
              <a:buNone/>
            </a:pPr>
            <a:endParaRPr lang="fr-FR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fr-FR" dirty="0" smtClean="0">
                <a:solidFill>
                  <a:srgbClr val="0070C0"/>
                </a:solidFill>
              </a:rPr>
              <a:t>Accompagnateurs français</a:t>
            </a:r>
          </a:p>
          <a:p>
            <a:pPr algn="ctr"/>
            <a:r>
              <a:rPr lang="fr-FR" dirty="0" smtClean="0"/>
              <a:t>Mme DAUTIEU (anglais)</a:t>
            </a:r>
          </a:p>
          <a:p>
            <a:pPr algn="ctr"/>
            <a:r>
              <a:rPr lang="fr-FR" dirty="0" smtClean="0"/>
              <a:t>Mme BELLOTTO (histoire géographie)</a:t>
            </a:r>
          </a:p>
          <a:p>
            <a:pPr algn="ctr"/>
            <a:r>
              <a:rPr lang="fr-FR" dirty="0" smtClean="0"/>
              <a:t>M. </a:t>
            </a:r>
            <a:r>
              <a:rPr lang="fr-FR" smtClean="0"/>
              <a:t>GASMI(DDF secteur </a:t>
            </a:r>
            <a:r>
              <a:rPr lang="fr-FR" dirty="0" smtClean="0"/>
              <a:t>industrie)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2 accompagnateurs allemands sur place</a:t>
            </a:r>
          </a:p>
          <a:p>
            <a:pPr algn="ctr">
              <a:buNone/>
            </a:pPr>
            <a:endParaRPr lang="fr-F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786578" y="1643050"/>
            <a:ext cx="1201644" cy="1201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9004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solidFill>
            <a:schemeClr val="accent1"/>
          </a:solidFill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sz="4000" b="1" dirty="0" smtClean="0">
                <a:solidFill>
                  <a:schemeClr val="bg1"/>
                </a:solidFill>
              </a:rPr>
              <a:t>PROGRAMME</a:t>
            </a:r>
            <a:br>
              <a:rPr lang="fr-FR" sz="4000" b="1" dirty="0" smtClean="0">
                <a:solidFill>
                  <a:schemeClr val="bg1"/>
                </a:solidFill>
              </a:rPr>
            </a:b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dirty="0" smtClean="0">
                <a:solidFill>
                  <a:srgbClr val="C00000"/>
                </a:solidFill>
              </a:rPr>
              <a:t>LUNDI 24 FEVRIER:</a:t>
            </a:r>
          </a:p>
          <a:p>
            <a:r>
              <a:rPr lang="fr-FR" dirty="0" smtClean="0"/>
              <a:t>Voyage. Arrivée à </a:t>
            </a:r>
            <a:r>
              <a:rPr lang="fr-FR" dirty="0" err="1" smtClean="0"/>
              <a:t>Niederbronn</a:t>
            </a:r>
            <a:r>
              <a:rPr lang="fr-FR" dirty="0" smtClean="0"/>
              <a:t> en milieu d’après –midi.</a:t>
            </a:r>
          </a:p>
          <a:p>
            <a:r>
              <a:rPr lang="fr-FR" dirty="0" smtClean="0"/>
              <a:t>Accueil-goûter de bienvenue: </a:t>
            </a:r>
          </a:p>
          <a:p>
            <a:pPr>
              <a:buNone/>
            </a:pPr>
            <a:r>
              <a:rPr lang="fr-FR" dirty="0" smtClean="0"/>
              <a:t>    partage de spécialités </a:t>
            </a:r>
          </a:p>
          <a:p>
            <a:pPr>
              <a:buNone/>
            </a:pPr>
            <a:r>
              <a:rPr lang="fr-FR" dirty="0" smtClean="0"/>
              <a:t>    apportées par les deux groupes.</a:t>
            </a:r>
          </a:p>
          <a:p>
            <a:r>
              <a:rPr lang="fr-FR" dirty="0" smtClean="0"/>
              <a:t>Installation, repas, nuit.</a:t>
            </a:r>
          </a:p>
          <a:p>
            <a:pPr>
              <a:buNone/>
            </a:pPr>
            <a:endParaRPr lang="fr-FR" sz="1000" dirty="0" smtClean="0"/>
          </a:p>
          <a:p>
            <a:endParaRPr lang="fr-FR" dirty="0"/>
          </a:p>
        </p:txBody>
      </p:sp>
      <p:pic>
        <p:nvPicPr>
          <p:cNvPr id="5" name="Image 4" descr="repas-partag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5214950"/>
            <a:ext cx="2428892" cy="1271576"/>
          </a:xfrm>
          <a:prstGeom prst="rect">
            <a:avLst/>
          </a:prstGeom>
        </p:spPr>
      </p:pic>
      <p:pic>
        <p:nvPicPr>
          <p:cNvPr id="6" name="Image 5" descr="6a8b44f3149aee5e0c58a7cb219e08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3143248"/>
            <a:ext cx="1404467" cy="1928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Mardi 25/02</a:t>
            </a:r>
            <a:r>
              <a:rPr lang="fr-FR" b="1" dirty="0" smtClean="0"/>
              <a:t> 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pPr>
              <a:buNone/>
            </a:pPr>
            <a:r>
              <a:rPr lang="fr-FR" sz="2000" b="1" dirty="0" smtClean="0"/>
              <a:t>Matin</a:t>
            </a:r>
            <a:r>
              <a:rPr lang="fr-FR" sz="2000" dirty="0" smtClean="0"/>
              <a:t> : </a:t>
            </a:r>
          </a:p>
          <a:p>
            <a:r>
              <a:rPr lang="fr-FR" sz="2000" dirty="0" smtClean="0"/>
              <a:t>Présentation individuelle dans la langue du partenaire (préparation en tandem)</a:t>
            </a:r>
          </a:p>
          <a:p>
            <a:r>
              <a:rPr lang="fr-FR" sz="2000" dirty="0" smtClean="0"/>
              <a:t>Présentation écoles française/ allemande (vidéos /power point). </a:t>
            </a:r>
          </a:p>
          <a:p>
            <a:r>
              <a:rPr lang="fr-FR" sz="2000" dirty="0" smtClean="0"/>
              <a:t>Présentation des filières respectives. Echanges de pratiques : présentation d’exemples d’activités et de projets au sein de chaque école</a:t>
            </a:r>
          </a:p>
          <a:p>
            <a:r>
              <a:rPr lang="fr-FR" sz="2000" dirty="0" smtClean="0"/>
              <a:t>Réflexion et comparaison : différences et similitudes France/ Allemagne</a:t>
            </a:r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r>
              <a:rPr lang="fr-FR" sz="2000" dirty="0" smtClean="0">
                <a:solidFill>
                  <a:srgbClr val="C00000"/>
                </a:solidFill>
              </a:rPr>
              <a:t>Déjeuner au centre Albert Schweitzer</a:t>
            </a:r>
          </a:p>
          <a:p>
            <a:pPr>
              <a:buNone/>
            </a:pPr>
            <a:endParaRPr lang="fr-FR" sz="2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fr-FR" sz="2000" b="1" dirty="0" smtClean="0"/>
              <a:t>Après-midi</a:t>
            </a:r>
            <a:r>
              <a:rPr lang="fr-FR" sz="2000" dirty="0" smtClean="0"/>
              <a:t> :</a:t>
            </a:r>
          </a:p>
          <a:p>
            <a:r>
              <a:rPr lang="fr-FR" sz="2000" dirty="0" smtClean="0"/>
              <a:t> introduction au travail de mémoire +visite guidée du cimetière militaire.</a:t>
            </a:r>
          </a:p>
          <a:p>
            <a:r>
              <a:rPr lang="fr-FR" sz="2000" dirty="0" smtClean="0"/>
              <a:t>Soirée libre</a:t>
            </a:r>
          </a:p>
          <a:p>
            <a:pPr>
              <a:buNone/>
            </a:pP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>
                <a:solidFill>
                  <a:srgbClr val="C00000"/>
                </a:solidFill>
              </a:rPr>
              <a:t>Mercredi 26 février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fr-FR" b="1" dirty="0" smtClean="0"/>
              <a:t>Matin</a:t>
            </a:r>
            <a:r>
              <a:rPr lang="fr-FR" dirty="0" smtClean="0"/>
              <a:t> : 8h route pour Strasbourg, </a:t>
            </a:r>
          </a:p>
          <a:p>
            <a:pPr>
              <a:buNone/>
            </a:pPr>
            <a:r>
              <a:rPr lang="fr-FR" dirty="0" smtClean="0"/>
              <a:t>visite guidée en anglais du parlement européen</a:t>
            </a:r>
          </a:p>
          <a:p>
            <a:pPr>
              <a:buNone/>
            </a:pPr>
            <a:r>
              <a:rPr lang="fr-FR" dirty="0" smtClean="0"/>
              <a:t> (+</a:t>
            </a:r>
            <a:r>
              <a:rPr lang="fr-FR" dirty="0" err="1" smtClean="0"/>
              <a:t>parlementarium</a:t>
            </a:r>
            <a:r>
              <a:rPr lang="fr-FR" dirty="0" smtClean="0"/>
              <a:t>)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fr-FR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fr-FR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fr-FR" b="1" dirty="0" smtClean="0">
                <a:solidFill>
                  <a:srgbClr val="C00000"/>
                </a:solidFill>
              </a:rPr>
              <a:t>Déjeuner </a:t>
            </a:r>
          </a:p>
          <a:p>
            <a:pPr>
              <a:buNone/>
            </a:pPr>
            <a:r>
              <a:rPr lang="fr-FR" b="1" dirty="0" smtClean="0">
                <a:solidFill>
                  <a:srgbClr val="C00000"/>
                </a:solidFill>
              </a:rPr>
              <a:t>(panier repas fourni par le centre de rencontre)</a:t>
            </a:r>
          </a:p>
          <a:p>
            <a:pPr>
              <a:buNone/>
            </a:pPr>
            <a:endParaRPr lang="fr-FR" b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fr-FR" b="1" dirty="0" smtClean="0"/>
              <a:t>Après-midi</a:t>
            </a:r>
            <a:r>
              <a:rPr lang="fr-FR" dirty="0" smtClean="0"/>
              <a:t> : </a:t>
            </a:r>
          </a:p>
          <a:p>
            <a:pPr>
              <a:buNone/>
            </a:pPr>
            <a:r>
              <a:rPr lang="fr-FR" dirty="0" smtClean="0"/>
              <a:t>Visite du Pixel </a:t>
            </a:r>
            <a:r>
              <a:rPr lang="fr-FR" dirty="0" err="1" smtClean="0"/>
              <a:t>Museum</a:t>
            </a:r>
            <a:r>
              <a:rPr lang="fr-FR" dirty="0" smtClean="0"/>
              <a:t>  </a:t>
            </a:r>
          </a:p>
          <a:p>
            <a:pPr>
              <a:buNone/>
            </a:pPr>
            <a:r>
              <a:rPr lang="fr-FR" dirty="0" smtClean="0"/>
              <a:t>à Schiltigheim (à côté de Strasbourg)</a:t>
            </a:r>
          </a:p>
          <a:p>
            <a:endParaRPr lang="fr-FR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fr-FR" b="1" dirty="0" smtClean="0">
                <a:solidFill>
                  <a:srgbClr val="C00000"/>
                </a:solidFill>
              </a:rPr>
              <a:t>Dîner</a:t>
            </a:r>
          </a:p>
          <a:p>
            <a:pPr>
              <a:buNone/>
            </a:pPr>
            <a:r>
              <a:rPr lang="fr-FR" b="1" dirty="0" smtClean="0"/>
              <a:t>Soirée</a:t>
            </a:r>
          </a:p>
          <a:p>
            <a:pPr>
              <a:buNone/>
            </a:pPr>
            <a:r>
              <a:rPr lang="fr-FR" dirty="0" smtClean="0"/>
              <a:t>Quizz de l’Europe en anglais : </a:t>
            </a:r>
          </a:p>
          <a:p>
            <a:pPr>
              <a:buNone/>
            </a:pPr>
            <a:r>
              <a:rPr lang="fr-FR" dirty="0" smtClean="0"/>
              <a:t>test des connaissances des élèves sur l’Europe</a:t>
            </a:r>
            <a:endParaRPr lang="fr-FR" dirty="0"/>
          </a:p>
        </p:txBody>
      </p:sp>
      <p:pic>
        <p:nvPicPr>
          <p:cNvPr id="4" name="Image 3" descr="16991773_1894160717527871_8743109116070067733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095711"/>
            <a:ext cx="3714776" cy="2476518"/>
          </a:xfrm>
          <a:prstGeom prst="rect">
            <a:avLst/>
          </a:prstGeom>
        </p:spPr>
      </p:pic>
      <p:pic>
        <p:nvPicPr>
          <p:cNvPr id="5" name="Image 4" descr="shutterstock_630034319-800x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357298"/>
            <a:ext cx="4381528" cy="2464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Jeudi 27 février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fr-FR" b="1" dirty="0" smtClean="0"/>
              <a:t>Matin: </a:t>
            </a:r>
          </a:p>
          <a:p>
            <a:pPr>
              <a:buNone/>
            </a:pPr>
            <a:r>
              <a:rPr lang="fr-FR" b="1" dirty="0" smtClean="0"/>
              <a:t>9h </a:t>
            </a:r>
            <a:r>
              <a:rPr lang="fr-FR" dirty="0" smtClean="0"/>
              <a:t>départ en car:</a:t>
            </a:r>
          </a:p>
          <a:p>
            <a:pPr>
              <a:buNone/>
            </a:pPr>
            <a:r>
              <a:rPr lang="fr-FR" dirty="0" smtClean="0"/>
              <a:t> visite guidée du Fort de </a:t>
            </a:r>
            <a:r>
              <a:rPr lang="fr-FR" dirty="0" err="1" smtClean="0"/>
              <a:t>Schoenenbourg</a:t>
            </a:r>
            <a:r>
              <a:rPr lang="fr-FR" dirty="0" smtClean="0"/>
              <a:t> (ligne Maginot). </a:t>
            </a:r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endParaRPr lang="fr-FR" b="1" dirty="0"/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r>
              <a:rPr lang="fr-FR" b="1" dirty="0" smtClean="0">
                <a:solidFill>
                  <a:srgbClr val="C00000"/>
                </a:solidFill>
              </a:rPr>
              <a:t>Déjeuner </a:t>
            </a:r>
          </a:p>
          <a:p>
            <a:pPr>
              <a:buNone/>
            </a:pPr>
            <a:r>
              <a:rPr lang="fr-FR" b="1" dirty="0" smtClean="0">
                <a:solidFill>
                  <a:srgbClr val="C00000"/>
                </a:solidFill>
              </a:rPr>
              <a:t>(panier repas fourni par le centre de rencontre)</a:t>
            </a:r>
          </a:p>
          <a:p>
            <a:pPr>
              <a:buNone/>
            </a:pPr>
            <a:r>
              <a:rPr lang="fr-FR" dirty="0" smtClean="0"/>
              <a:t>Quizz : </a:t>
            </a:r>
          </a:p>
          <a:p>
            <a:pPr>
              <a:buNone/>
            </a:pPr>
            <a:r>
              <a:rPr lang="fr-FR" dirty="0" smtClean="0"/>
              <a:t>mise en commun des connaissances </a:t>
            </a:r>
          </a:p>
          <a:p>
            <a:pPr>
              <a:buNone/>
            </a:pPr>
            <a:r>
              <a:rPr lang="fr-FR" dirty="0" smtClean="0"/>
              <a:t>et de la perception de chacun sur la visite</a:t>
            </a:r>
          </a:p>
          <a:p>
            <a:pPr>
              <a:buNone/>
            </a:pPr>
            <a:r>
              <a:rPr lang="fr-FR" dirty="0" smtClean="0"/>
              <a:t>Bilan de la rencontre. Pistes d’amélioration.</a:t>
            </a:r>
          </a:p>
          <a:p>
            <a:pPr>
              <a:buNone/>
            </a:pPr>
            <a:r>
              <a:rPr lang="fr-FR" dirty="0" smtClean="0"/>
              <a:t>Préparation de la soirée  et bagages.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b="1" dirty="0" smtClean="0">
                <a:solidFill>
                  <a:srgbClr val="C00000"/>
                </a:solidFill>
              </a:rPr>
              <a:t>Dîner</a:t>
            </a:r>
          </a:p>
          <a:p>
            <a:pPr>
              <a:buNone/>
            </a:pPr>
            <a:endParaRPr lang="fr-F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fr-FR" dirty="0" smtClean="0"/>
              <a:t>Soirée  de  clôture : Eurovision</a:t>
            </a:r>
          </a:p>
          <a:p>
            <a:endParaRPr lang="fr-FR" dirty="0"/>
          </a:p>
        </p:txBody>
      </p:sp>
      <p:pic>
        <p:nvPicPr>
          <p:cNvPr id="4" name="Image 3" descr="csm_fortdeschoenenburg_061a8d746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155270"/>
            <a:ext cx="3626958" cy="2153130"/>
          </a:xfrm>
          <a:prstGeom prst="rect">
            <a:avLst/>
          </a:prstGeom>
        </p:spPr>
      </p:pic>
      <p:pic>
        <p:nvPicPr>
          <p:cNvPr id="5" name="Image 4" descr="19h_millionieme_visiteur_au_fort_de_schoenenbourg-00_00_01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500438"/>
            <a:ext cx="4119570" cy="2317258"/>
          </a:xfrm>
          <a:prstGeom prst="rect">
            <a:avLst/>
          </a:prstGeom>
        </p:spPr>
      </p:pic>
      <p:pic>
        <p:nvPicPr>
          <p:cNvPr id="6" name="Image 5" descr="eurovision-2020-pourquoi-la-france-l-espagne-l-italie-l-allemagne-et-le-royaume-uni-sont-ils-qualifies-d-office-pour-la-fina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5715016"/>
            <a:ext cx="2000264" cy="761840"/>
          </a:xfrm>
          <a:prstGeom prst="rect">
            <a:avLst/>
          </a:prstGeom>
        </p:spPr>
      </p:pic>
      <p:pic>
        <p:nvPicPr>
          <p:cNvPr id="7" name="Image 6" descr="her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5357826"/>
            <a:ext cx="1581797" cy="831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>
                <a:solidFill>
                  <a:srgbClr val="C00000"/>
                </a:solidFill>
              </a:rPr>
              <a:t>Vendredi 28 février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smtClean="0"/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 smtClean="0"/>
              <a:t>Départ du centre vers 10h (panier repas fourni)</a:t>
            </a:r>
          </a:p>
          <a:p>
            <a:pPr algn="ctr">
              <a:buNone/>
            </a:pPr>
            <a:r>
              <a:rPr lang="fr-FR" dirty="0" smtClean="0"/>
              <a:t>Voyage retour en car </a:t>
            </a:r>
            <a:r>
              <a:rPr lang="fr-FR" dirty="0"/>
              <a:t>(</a:t>
            </a:r>
            <a:r>
              <a:rPr lang="fr-FR" dirty="0" smtClean="0"/>
              <a:t>environ 6h)</a:t>
            </a:r>
          </a:p>
          <a:p>
            <a:pPr algn="ctr">
              <a:buNone/>
            </a:pPr>
            <a:r>
              <a:rPr lang="fr-FR" dirty="0" smtClean="0"/>
              <a:t>Arrivée au lycée vers 17h</a:t>
            </a:r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1205</TotalTime>
  <Words>261</Words>
  <Application>Microsoft Office PowerPoint</Application>
  <PresentationFormat>Affichage à l'écran (4:3)</PresentationFormat>
  <Paragraphs>118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RENCONTRE FRANCO ALLEMANDE EN ALSACE</vt:lpstr>
      <vt:lpstr>OBJECTIFS</vt:lpstr>
      <vt:lpstr>Lieu: Centre international de rencontre Albert Schweitzer  de Niederbronn-les-Bains</vt:lpstr>
      <vt:lpstr>VOYAGE MEUDON - NIEDERBRONN</vt:lpstr>
      <vt:lpstr>  PROGRAMME </vt:lpstr>
      <vt:lpstr>Mardi 25/02 </vt:lpstr>
      <vt:lpstr> Mercredi 26 février </vt:lpstr>
      <vt:lpstr>Jeudi 27 février</vt:lpstr>
      <vt:lpstr> Vendredi 28 février </vt:lpstr>
      <vt:lpstr>A EMPORTER</vt:lpstr>
      <vt:lpstr>ASSURANCE ET FICHE SANITAIRE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MOBILITES ERASMUS+ ANGLETERRE 2018</dc:title>
  <dc:creator>HP</dc:creator>
  <cp:lastModifiedBy>ADMIN4</cp:lastModifiedBy>
  <cp:revision>118</cp:revision>
  <dcterms:created xsi:type="dcterms:W3CDTF">2017-11-22T15:53:22Z</dcterms:created>
  <dcterms:modified xsi:type="dcterms:W3CDTF">2020-01-10T08:25:03Z</dcterms:modified>
</cp:coreProperties>
</file>